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ubik Medium"/>
      <p:regular r:id="rId24"/>
      <p:bold r:id="rId25"/>
      <p:italic r:id="rId26"/>
      <p:boldItalic r:id="rId27"/>
    </p:embeddedFont>
    <p:embeddedFont>
      <p:font typeface="Rubik ExtraBold"/>
      <p:bold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Rubik Black"/>
      <p:bold r:id="rId34"/>
      <p:boldItalic r:id="rId35"/>
    </p:embeddedFont>
    <p:embeddedFont>
      <p:font typeface="Rubik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ubikMedi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ubikMedium-italic.fntdata"/><Relationship Id="rId25" Type="http://schemas.openxmlformats.org/officeDocument/2006/relationships/font" Target="fonts/RubikMedium-bold.fntdata"/><Relationship Id="rId28" Type="http://schemas.openxmlformats.org/officeDocument/2006/relationships/font" Target="fonts/RubikExtraBold-bold.fntdata"/><Relationship Id="rId27" Type="http://schemas.openxmlformats.org/officeDocument/2006/relationships/font" Target="fonts/Rubik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ubikExtra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5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8.xml"/><Relationship Id="rId35" Type="http://schemas.openxmlformats.org/officeDocument/2006/relationships/font" Target="fonts/RubikBlack-boldItalic.fntdata"/><Relationship Id="rId12" Type="http://schemas.openxmlformats.org/officeDocument/2006/relationships/slide" Target="slides/slide7.xml"/><Relationship Id="rId34" Type="http://schemas.openxmlformats.org/officeDocument/2006/relationships/font" Target="fonts/RubikBlack-bold.fntdata"/><Relationship Id="rId15" Type="http://schemas.openxmlformats.org/officeDocument/2006/relationships/slide" Target="slides/slide10.xml"/><Relationship Id="rId37" Type="http://schemas.openxmlformats.org/officeDocument/2006/relationships/font" Target="fonts/Rubik-bold.fntdata"/><Relationship Id="rId14" Type="http://schemas.openxmlformats.org/officeDocument/2006/relationships/slide" Target="slides/slide9.xml"/><Relationship Id="rId36" Type="http://schemas.openxmlformats.org/officeDocument/2006/relationships/font" Target="fonts/Rubik-regular.fntdata"/><Relationship Id="rId17" Type="http://schemas.openxmlformats.org/officeDocument/2006/relationships/slide" Target="slides/slide12.xml"/><Relationship Id="rId39" Type="http://schemas.openxmlformats.org/officeDocument/2006/relationships/font" Target="fonts/Rubik-boldItalic.fntdata"/><Relationship Id="rId16" Type="http://schemas.openxmlformats.org/officeDocument/2006/relationships/slide" Target="slides/slide11.xml"/><Relationship Id="rId38" Type="http://schemas.openxmlformats.org/officeDocument/2006/relationships/font" Target="fonts/Rubik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0794557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0794557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079455778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079455778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07945577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07945577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079455778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b07945577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b079455778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b079455778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79455778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79455778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383a916c3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383a916c3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a363a0b9e0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a363a0b9e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a363a0b9e0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a363a0b9e0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e1539ac7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e1539ac7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383a916c3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a383a916c3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07945577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07945577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e3d6d51c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e3d6d51c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1539ac73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1539ac73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1539ac73a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1539ac73a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07945577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07945577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363a0b9e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363a0b9e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079455778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079455778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100">
        <p:fade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65575" y="1011900"/>
            <a:ext cx="8366700" cy="39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b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DES PATIENTS</a:t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Gère les informations liées aux patients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=&gt; Permet d'enregistrer et de récupérer les informations des patients, en veillant à ce que seules les données pertinentes et sécurisées soient stockées et accessibles.</a:t>
            </a:r>
            <a:endParaRPr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4" name="Google Shape;144;p22"/>
          <p:cNvPicPr preferRelativeResize="0"/>
          <p:nvPr/>
        </p:nvPicPr>
        <p:blipFill rotWithShape="1">
          <a:blip r:embed="rId3">
            <a:alphaModFix/>
          </a:blip>
          <a:srcRect b="5281" l="0" r="0" t="6402"/>
          <a:stretch/>
        </p:blipFill>
        <p:spPr>
          <a:xfrm>
            <a:off x="857175" y="2034775"/>
            <a:ext cx="4407025" cy="1766975"/>
          </a:xfrm>
          <a:prstGeom prst="rect">
            <a:avLst/>
          </a:prstGeom>
          <a:noFill/>
          <a:ln cap="flat" cmpd="sng" w="762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4">
            <a:alphaModFix/>
          </a:blip>
          <a:srcRect b="0" l="0" r="70191" t="0"/>
          <a:stretch/>
        </p:blipFill>
        <p:spPr>
          <a:xfrm>
            <a:off x="6246775" y="2006724"/>
            <a:ext cx="1795047" cy="7308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7070" y="3082808"/>
            <a:ext cx="1834457" cy="7308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465575" y="1011900"/>
            <a:ext cx="8366700" cy="39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DES </a:t>
            </a: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UNITÉS</a:t>
            </a: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HOSPITALIÈRES</a:t>
            </a:r>
            <a:endParaRPr b="1" i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Gère les informations liées aux </a:t>
            </a: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unités au sein de l'hôpital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=&gt; Permet d'</a:t>
            </a: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enregistrer et de récupérer les informations relatives aux unités, facilitant ainsi la coordination des demandes de transport entre différentes sections de l'hôpital</a:t>
            </a:r>
            <a:endParaRPr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300" y="2143300"/>
            <a:ext cx="4395550" cy="1695400"/>
          </a:xfrm>
          <a:prstGeom prst="rect">
            <a:avLst/>
          </a:prstGeom>
          <a:noFill/>
          <a:ln cap="flat" cmpd="sng" w="76200">
            <a:solidFill>
              <a:srgbClr val="24A7D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6" name="Google Shape;156;p23"/>
          <p:cNvPicPr preferRelativeResize="0"/>
          <p:nvPr/>
        </p:nvPicPr>
        <p:blipFill rotWithShape="1">
          <a:blip r:embed="rId4">
            <a:alphaModFix/>
          </a:blip>
          <a:srcRect b="0" l="0" r="69628" t="0"/>
          <a:stretch/>
        </p:blipFill>
        <p:spPr>
          <a:xfrm>
            <a:off x="6207550" y="1927125"/>
            <a:ext cx="1732859" cy="644625"/>
          </a:xfrm>
          <a:prstGeom prst="rect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9906" y="2939256"/>
            <a:ext cx="1728144" cy="644625"/>
          </a:xfrm>
          <a:prstGeom prst="rect">
            <a:avLst/>
          </a:prstGeom>
          <a:noFill/>
          <a:ln cap="flat" cmpd="sng" w="762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/>
        </p:nvSpPr>
        <p:spPr>
          <a:xfrm>
            <a:off x="465575" y="1011900"/>
            <a:ext cx="8366700" cy="39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DE DEMANDE DE TRANSPORT</a:t>
            </a:r>
            <a:endParaRPr b="1" i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Gère </a:t>
            </a: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les informations liées aux demandes de transport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=&gt; </a:t>
            </a: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Permet de créer, suivre et mettre à jour les demandes de transport, tout en assurant une traçabilité et une transparence grâce à la blockchain.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4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375" y="1949500"/>
            <a:ext cx="5038125" cy="2178650"/>
          </a:xfrm>
          <a:prstGeom prst="rect">
            <a:avLst/>
          </a:prstGeom>
          <a:noFill/>
          <a:ln cap="flat" cmpd="sng" w="76200">
            <a:solidFill>
              <a:srgbClr val="24A7D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7" name="Google Shape;167;p24"/>
          <p:cNvPicPr preferRelativeResize="0"/>
          <p:nvPr/>
        </p:nvPicPr>
        <p:blipFill rotWithShape="1">
          <a:blip r:embed="rId4">
            <a:alphaModFix/>
          </a:blip>
          <a:srcRect b="-5" l="0" r="0" t="49336"/>
          <a:stretch/>
        </p:blipFill>
        <p:spPr>
          <a:xfrm>
            <a:off x="6639575" y="3568450"/>
            <a:ext cx="1442400" cy="56265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8" name="Google Shape;168;p24"/>
          <p:cNvPicPr preferRelativeResize="0"/>
          <p:nvPr/>
        </p:nvPicPr>
        <p:blipFill rotWithShape="1">
          <a:blip r:embed="rId4">
            <a:alphaModFix/>
          </a:blip>
          <a:srcRect b="49328" l="0" r="0" t="0"/>
          <a:stretch/>
        </p:blipFill>
        <p:spPr>
          <a:xfrm>
            <a:off x="6639574" y="2769150"/>
            <a:ext cx="1442424" cy="56265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9575" y="1963008"/>
            <a:ext cx="1442425" cy="588516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0" name="Google Shape;170;p24"/>
          <p:cNvPicPr preferRelativeResize="0"/>
          <p:nvPr/>
        </p:nvPicPr>
        <p:blipFill rotWithShape="1">
          <a:blip r:embed="rId6">
            <a:alphaModFix/>
          </a:blip>
          <a:srcRect b="0" l="0" r="2190" t="0"/>
          <a:stretch/>
        </p:blipFill>
        <p:spPr>
          <a:xfrm>
            <a:off x="6639575" y="1176350"/>
            <a:ext cx="1442400" cy="564563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/>
        </p:nvSpPr>
        <p:spPr>
          <a:xfrm>
            <a:off x="389375" y="1011900"/>
            <a:ext cx="8366700" cy="3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DES RÔLES</a:t>
            </a:r>
            <a:endParaRPr b="1" i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Mise en place d'</a:t>
            </a:r>
            <a:r>
              <a:rPr b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un système de rôles</a:t>
            </a:r>
            <a:r>
              <a:rPr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(comme Administrateur, Médecin, Brancardier)</a:t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Les rôles définis possèdent </a:t>
            </a:r>
            <a:r>
              <a:rPr b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des niveaux d'accès et des permissions distincts</a:t>
            </a:r>
            <a:endParaRPr b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-&gt; permettant ainsi de contrôler finement qui peut effectuer certaines actions au sein du smart contract.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3400" y="2010577"/>
            <a:ext cx="1397550" cy="529717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8" name="Google Shape;1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7575" y="2724153"/>
            <a:ext cx="1397540" cy="5172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050" y="2239437"/>
            <a:ext cx="5681850" cy="6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2" name="Google Shape;18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/>
        </p:nvSpPr>
        <p:spPr>
          <a:xfrm>
            <a:off x="465575" y="1011900"/>
            <a:ext cx="8366700" cy="3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b="1" i="1"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DU LOGGING D’ACTIONS</a:t>
            </a:r>
            <a:endParaRPr b="1" i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Gère les actions liées aux rôles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</a:pPr>
            <a:r>
              <a:rPr i="1" lang="fr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=&gt; Permet de suivre et afficher les actions effectuées</a:t>
            </a:r>
            <a:endParaRPr i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6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90" name="Google Shape;1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700" y="2177000"/>
            <a:ext cx="5416975" cy="1434825"/>
          </a:xfrm>
          <a:prstGeom prst="rect">
            <a:avLst/>
          </a:prstGeom>
          <a:noFill/>
          <a:ln cap="flat" cmpd="sng" w="76200">
            <a:solidFill>
              <a:srgbClr val="24A7D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4200" y="2549408"/>
            <a:ext cx="1959166" cy="7308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7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▶️ Démonstration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75" y="1015225"/>
            <a:ext cx="3828525" cy="36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1350" y="2798775"/>
            <a:ext cx="1042751" cy="156219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8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📝Conclusion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465575" y="1011900"/>
            <a:ext cx="8366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Synthèse des Réalisations et Réflexions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Dans un cadre réel, ce smart contract a le potentiel d'améliorer significativement la gestion des brancardages en milieu hospitalier :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✅ Sécurisation des Données des Patients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✅ Amélioration de la Traçabilité des Demandes de Transport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❓ Réduction des Cas d'Accès Abusif aux Données Sensibles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9" name="Google Shape;20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9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📝Conclusion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465575" y="1011900"/>
            <a:ext cx="83667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Piste d’amélioration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Développement d'une Interface Web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ubik"/>
              <a:buChar char="○"/>
            </a:pPr>
            <a:r>
              <a:rPr lang="fr" sz="13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permettrait une interaction simplifiée avec le smart contract, sans nécessiter de connaissances approfondies en blockchain ou en programmation.</a:t>
            </a:r>
            <a:endParaRPr sz="13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Approche Progressive et Éducative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ubik"/>
              <a:buChar char="○"/>
            </a:pPr>
            <a:r>
              <a:rPr lang="fr" sz="13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Des sessions de formation ont été organisées pour familiariser les utilisateurs avec la blockchain et le fonctionnement du smart contract.</a:t>
            </a:r>
            <a:endParaRPr sz="13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Amélioration de l'Intégration Technique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ubik"/>
              <a:buChar char="○"/>
            </a:pPr>
            <a:r>
              <a:rPr lang="fr" sz="13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pour améliorer l'intégration du smart contract avec les systèmes hospitaliers existants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7" name="Google Shape;21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ctrTitle"/>
          </p:nvPr>
        </p:nvSpPr>
        <p:spPr>
          <a:xfrm>
            <a:off x="311708" y="9731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rPr>
              <a:t>FIN</a:t>
            </a:r>
            <a:endParaRPr>
              <a:solidFill>
                <a:schemeClr val="lt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223" name="Google Shape;223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600">
                <a:solidFill>
                  <a:schemeClr val="lt1"/>
                </a:solidFill>
              </a:rPr>
              <a:t>Merci de votre attention</a:t>
            </a:r>
            <a:endParaRPr b="1" i="1" sz="2600">
              <a:solidFill>
                <a:schemeClr val="lt1"/>
              </a:solidFill>
            </a:endParaRPr>
          </a:p>
        </p:txBody>
      </p:sp>
      <p:sp>
        <p:nvSpPr>
          <p:cNvPr id="224" name="Google Shape;22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616125" y="275000"/>
            <a:ext cx="7888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solidFill>
                  <a:srgbClr val="FFFFFF"/>
                </a:solidFill>
                <a:highlight>
                  <a:srgbClr val="000000"/>
                </a:highlight>
                <a:latin typeface="Rubik Medium"/>
                <a:ea typeface="Rubik Medium"/>
                <a:cs typeface="Rubik Medium"/>
                <a:sym typeface="Rubik Medium"/>
              </a:rPr>
              <a:t>Savez-vous quel sujet a soulevé l’affaire Pierre Palmade ? </a:t>
            </a:r>
            <a:endParaRPr sz="2200">
              <a:solidFill>
                <a:srgbClr val="FFFFFF"/>
              </a:solidFill>
              <a:highlight>
                <a:srgbClr val="000000"/>
              </a:highlight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6263" y="951300"/>
            <a:ext cx="5731463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575" y="1471125"/>
            <a:ext cx="5276850" cy="27813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807" y="1871112"/>
            <a:ext cx="8329301" cy="1981325"/>
          </a:xfrm>
          <a:prstGeom prst="rect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5" name="Google Shape;65;p14"/>
          <p:cNvSpPr txBox="1"/>
          <p:nvPr/>
        </p:nvSpPr>
        <p:spPr>
          <a:xfrm>
            <a:off x="8073850" y="1075825"/>
            <a:ext cx="61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9600"/>
              <a:t>❗</a:t>
            </a:r>
            <a:endParaRPr sz="9600"/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50" y="416250"/>
            <a:ext cx="4263050" cy="4263107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089525" y="187650"/>
            <a:ext cx="3817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300">
                <a:solidFill>
                  <a:srgbClr val="FF0000"/>
                </a:solidFill>
                <a:latin typeface="Rubik ExtraBold"/>
                <a:ea typeface="Rubik ExtraBold"/>
                <a:cs typeface="Rubik ExtraBold"/>
                <a:sym typeface="Rubik ExtraBold"/>
              </a:rPr>
              <a:t>Problématique d'accès</a:t>
            </a:r>
            <a:r>
              <a:rPr lang="fr" sz="2300">
                <a:solidFill>
                  <a:srgbClr val="FF0000"/>
                </a:solidFill>
                <a:latin typeface="Rubik ExtraBold"/>
                <a:ea typeface="Rubik ExtraBold"/>
                <a:cs typeface="Rubik ExtraBold"/>
                <a:sym typeface="Rubik ExtraBold"/>
              </a:rPr>
              <a:t> </a:t>
            </a:r>
            <a:r>
              <a:rPr lang="fr" sz="2300">
                <a:solidFill>
                  <a:srgbClr val="FF0000"/>
                </a:solidFill>
                <a:latin typeface="Rubik ExtraBold"/>
                <a:ea typeface="Rubik ExtraBold"/>
                <a:cs typeface="Rubik ExtraBold"/>
                <a:sym typeface="Rubik ExtraBold"/>
              </a:rPr>
              <a:t>abusif aux données</a:t>
            </a:r>
            <a:endParaRPr sz="2300">
              <a:solidFill>
                <a:srgbClr val="FF0000"/>
              </a:solidFill>
              <a:latin typeface="Rubik ExtraBold"/>
              <a:ea typeface="Rubik ExtraBold"/>
              <a:cs typeface="Rubik ExtraBold"/>
              <a:sym typeface="Rubik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4A7DD"/>
              </a:buClr>
              <a:buSzPts val="2000"/>
              <a:buFont typeface="Rubik"/>
              <a:buChar char="❖"/>
            </a:pPr>
            <a:r>
              <a:rPr b="1" lang="fr" sz="2000">
                <a:solidFill>
                  <a:srgbClr val="24A7DD"/>
                </a:solidFill>
                <a:latin typeface="Rubik"/>
                <a:ea typeface="Rubik"/>
                <a:cs typeface="Rubik"/>
                <a:sym typeface="Rubik"/>
              </a:rPr>
              <a:t>ORBIS</a:t>
            </a:r>
            <a:endParaRPr b="1" sz="2000">
              <a:solidFill>
                <a:srgbClr val="24A7DD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24A7DD"/>
                </a:solidFill>
                <a:latin typeface="Rubik"/>
                <a:ea typeface="Rubik"/>
                <a:cs typeface="Rubik"/>
                <a:sym typeface="Rubik"/>
              </a:rPr>
              <a:t>un logiciel de gestion du dossier médical partagé à l’AP-HP</a:t>
            </a:r>
            <a:endParaRPr>
              <a:solidFill>
                <a:srgbClr val="24A7D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73" name="Google Shape;73;p15"/>
          <p:cNvCxnSpPr/>
          <p:nvPr/>
        </p:nvCxnSpPr>
        <p:spPr>
          <a:xfrm flipH="1">
            <a:off x="5295425" y="1620214"/>
            <a:ext cx="20400" cy="2161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5"/>
          <p:cNvSpPr txBox="1"/>
          <p:nvPr/>
        </p:nvSpPr>
        <p:spPr>
          <a:xfrm rot="-5400000">
            <a:off x="4336775" y="2335525"/>
            <a:ext cx="1604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interconnexion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601925" y="1766325"/>
            <a:ext cx="669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rPr>
              <a:t>🤒</a:t>
            </a:r>
            <a:endParaRPr sz="2500"/>
          </a:p>
        </p:txBody>
      </p:sp>
      <p:sp>
        <p:nvSpPr>
          <p:cNvPr id="76" name="Google Shape;76;p15"/>
          <p:cNvSpPr txBox="1"/>
          <p:nvPr/>
        </p:nvSpPr>
        <p:spPr>
          <a:xfrm>
            <a:off x="0" y="2715775"/>
            <a:ext cx="1111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rPr>
              <a:t>😈</a:t>
            </a:r>
            <a:endParaRPr sz="5000"/>
          </a:p>
        </p:txBody>
      </p:sp>
      <p:sp>
        <p:nvSpPr>
          <p:cNvPr id="77" name="Google Shape;77;p15"/>
          <p:cNvSpPr txBox="1"/>
          <p:nvPr/>
        </p:nvSpPr>
        <p:spPr>
          <a:xfrm>
            <a:off x="6279050" y="3700975"/>
            <a:ext cx="3540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⚠️</a:t>
            </a:r>
            <a:endParaRPr sz="1800"/>
          </a:p>
        </p:txBody>
      </p:sp>
      <p:sp>
        <p:nvSpPr>
          <p:cNvPr id="78" name="Google Shape;78;p15"/>
          <p:cNvSpPr txBox="1"/>
          <p:nvPr/>
        </p:nvSpPr>
        <p:spPr>
          <a:xfrm>
            <a:off x="6349150" y="1121025"/>
            <a:ext cx="3540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⚠️</a:t>
            </a:r>
            <a:endParaRPr sz="1800"/>
          </a:p>
        </p:txBody>
      </p:sp>
      <p:sp>
        <p:nvSpPr>
          <p:cNvPr id="79" name="Google Shape;79;p15"/>
          <p:cNvSpPr txBox="1"/>
          <p:nvPr/>
        </p:nvSpPr>
        <p:spPr>
          <a:xfrm>
            <a:off x="5093301" y="3737283"/>
            <a:ext cx="37704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24A7DD"/>
              </a:buClr>
              <a:buSzPts val="2000"/>
              <a:buFont typeface="Rubik"/>
              <a:buChar char="❖"/>
            </a:pPr>
            <a:r>
              <a:rPr b="1" lang="fr" sz="2000">
                <a:solidFill>
                  <a:srgbClr val="24A7DD"/>
                </a:solidFill>
                <a:latin typeface="Rubik"/>
                <a:ea typeface="Rubik"/>
                <a:cs typeface="Rubik"/>
                <a:sym typeface="Rubik"/>
              </a:rPr>
              <a:t>PTAH</a:t>
            </a:r>
            <a:endParaRPr b="1" sz="2000">
              <a:solidFill>
                <a:srgbClr val="24A7DD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24A7DD"/>
                </a:solidFill>
                <a:latin typeface="Rubik"/>
                <a:ea typeface="Rubik"/>
                <a:cs typeface="Rubik"/>
                <a:sym typeface="Rubik"/>
              </a:rPr>
              <a:t>un logiciel de gestion et de régulation des demandes de transport interne à l’AP-HP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712375" y="2172450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-&gt; employés consultant illégitimement des dossiers de patients pour des raisons non professionnelles</a:t>
            </a:r>
            <a:endParaRPr/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21402" l="0" r="0" t="22347"/>
          <a:stretch/>
        </p:blipFill>
        <p:spPr>
          <a:xfrm>
            <a:off x="0" y="42425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0" y="632725"/>
            <a:ext cx="6014400" cy="24903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type="title"/>
          </p:nvPr>
        </p:nvSpPr>
        <p:spPr>
          <a:xfrm>
            <a:off x="397350" y="885703"/>
            <a:ext cx="5171400" cy="18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fr" sz="322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Smart Contract pour la Gestion de Brancardages en Milieu Hospitalier</a:t>
            </a:r>
            <a:endParaRPr b="1" sz="262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b="1" sz="52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fr" sz="142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avec Remix IDE</a:t>
            </a:r>
            <a:endParaRPr b="1" sz="62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4323150" y="4546325"/>
            <a:ext cx="4821000" cy="6396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361400" y="4532600"/>
            <a:ext cx="4821000" cy="639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Mlachahe SAID SALIMO - Salma EL KORCHI</a:t>
            </a:r>
            <a:endParaRPr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595308" y="4865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TABLE DES </a:t>
            </a: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MATIÈRES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448975" y="1229550"/>
            <a:ext cx="8246100" cy="21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ubik"/>
              <a:buAutoNum type="romanUcPeriod"/>
            </a:pPr>
            <a:r>
              <a:rPr b="1" lang="fr" sz="29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🎯 Présentation du projet </a:t>
            </a:r>
            <a:endParaRPr b="1" sz="29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ubik"/>
              <a:buAutoNum type="romanUcPeriod"/>
            </a:pPr>
            <a:r>
              <a:rPr b="1" lang="fr" sz="29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🏗️ Maquette </a:t>
            </a:r>
            <a:endParaRPr b="1" sz="29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ubik"/>
              <a:buAutoNum type="romanUcPeriod"/>
            </a:pPr>
            <a:r>
              <a:rPr b="1" lang="fr" sz="29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▶️ Démonstration </a:t>
            </a:r>
            <a:endParaRPr b="1" sz="29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ubik"/>
              <a:buAutoNum type="romanUcPeriod"/>
            </a:pPr>
            <a:r>
              <a:rPr b="1" lang="fr" sz="29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📝Conclusion </a:t>
            </a:r>
            <a:endParaRPr b="1" sz="29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🎯 Présentation du projet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465575" y="1011900"/>
            <a:ext cx="83667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Pertinence de la Blockchain dans le Secteur de la Santé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○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La technologie blockchain, connue pour sa robustesse en matière de sécurité et de transparence, ouvre des perspectives novatrices dans le secteur de la santé : 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Gestion des données sensibles décentralisé et immuable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Assurant à la fois la confidentialité et la traçabilité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🎯 Présentation du projet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65575" y="1011900"/>
            <a:ext cx="8366700" cy="30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</a:t>
            </a: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Objectifs Spécifiques du Projet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Sécurisation des Données des Patients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Amélioration de la Traçabilité des Demandes de Transport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2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■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Réduction des Cas d'Accès Abusif aux Données Sensibles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465575" y="1011900"/>
            <a:ext cx="8366700" cy="3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</a:t>
            </a: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Présentation de la Maquette de Développement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○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La maquette de notre projet de smart contract a été élaborée et testée en utilisant </a:t>
            </a:r>
            <a:r>
              <a:rPr b="1" lang="fr" sz="20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Remix IDE</a:t>
            </a:r>
            <a:endParaRPr b="1" sz="2000" u="sng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556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ubik"/>
              <a:buChar char="●"/>
            </a:pPr>
            <a:r>
              <a:rPr lang="fr" sz="2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Plateforme flexible et intuitive pour coder, déployer et tester des smart contracts Ethereum en Solidity.</a:t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900" y="2860375"/>
            <a:ext cx="1755900" cy="15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/>
          <p:nvPr/>
        </p:nvSpPr>
        <p:spPr>
          <a:xfrm>
            <a:off x="25" y="0"/>
            <a:ext cx="9144000" cy="730800"/>
          </a:xfrm>
          <a:prstGeom prst="rect">
            <a:avLst/>
          </a:prstGeom>
          <a:solidFill>
            <a:srgbClr val="24A7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 txBox="1"/>
          <p:nvPr>
            <p:ph type="ctrTitle"/>
          </p:nvPr>
        </p:nvSpPr>
        <p:spPr>
          <a:xfrm>
            <a:off x="311700" y="145500"/>
            <a:ext cx="8520600" cy="5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" sz="288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🏗️ Maquette</a:t>
            </a:r>
            <a:endParaRPr b="1" sz="288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465575" y="1011900"/>
            <a:ext cx="83667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▶ Structure du Code et Fonctionnalités Clés</a:t>
            </a:r>
            <a:endParaRPr b="1" sz="2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429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ubik"/>
              <a:buChar char="○"/>
            </a:pPr>
            <a:r>
              <a:rPr lang="fr" sz="1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Le code du smart contract est structuré en plusieurs composantes et fonctionnalités clés, chacune jouant un rôle essentiel dans la gestion des processus de brancardage hospitalier :</a:t>
            </a:r>
            <a:endParaRPr sz="18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132" name="Google Shape;132;p21"/>
          <p:cNvCxnSpPr/>
          <p:nvPr/>
        </p:nvCxnSpPr>
        <p:spPr>
          <a:xfrm flipH="1" rot="10800000">
            <a:off x="4107025" y="3713225"/>
            <a:ext cx="657000" cy="3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1"/>
          <p:cNvSpPr txBox="1"/>
          <p:nvPr/>
        </p:nvSpPr>
        <p:spPr>
          <a:xfrm>
            <a:off x="326425" y="2974025"/>
            <a:ext cx="3704400" cy="14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b="1" i="1" lang="fr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Patient</a:t>
            </a:r>
            <a:endParaRPr b="1"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b="1" i="1" lang="fr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Unit</a:t>
            </a:r>
            <a:endParaRPr b="1" i="1"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b="1" i="1" lang="fr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TransportRequest</a:t>
            </a:r>
            <a:endParaRPr b="1" i="1"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b="1" i="1" lang="fr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ActionLog</a:t>
            </a:r>
            <a:endParaRPr b="1" i="1"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34" name="Google Shape;134;p21"/>
          <p:cNvCxnSpPr/>
          <p:nvPr/>
        </p:nvCxnSpPr>
        <p:spPr>
          <a:xfrm>
            <a:off x="4083142" y="2957825"/>
            <a:ext cx="13800" cy="1518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1"/>
          <p:cNvSpPr txBox="1"/>
          <p:nvPr/>
        </p:nvSpPr>
        <p:spPr>
          <a:xfrm>
            <a:off x="4904600" y="3415025"/>
            <a:ext cx="416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contract</a:t>
            </a:r>
            <a:r>
              <a:rPr i="1" lang="fr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fr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TransportManager</a:t>
            </a:r>
            <a:endParaRPr/>
          </a:p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